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6858000" cy="9906000" type="A4"/>
  <p:notesSz cx="9945688" cy="6858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FFFF99"/>
    <a:srgbClr val="FFFFCC"/>
    <a:srgbClr val="FFFF66"/>
    <a:srgbClr val="CC9900"/>
    <a:srgbClr val="990033"/>
    <a:srgbClr val="CC00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722" y="48"/>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10063" cy="3444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ja-JP" altLang="en-US"/>
          </a:p>
        </p:txBody>
      </p:sp>
      <p:sp>
        <p:nvSpPr>
          <p:cNvPr id="3" name="日付プレースホルダー 2"/>
          <p:cNvSpPr>
            <a:spLocks noGrp="1"/>
          </p:cNvSpPr>
          <p:nvPr>
            <p:ph type="dt" sz="quarter" idx="1"/>
          </p:nvPr>
        </p:nvSpPr>
        <p:spPr>
          <a:xfrm>
            <a:off x="5634038" y="0"/>
            <a:ext cx="4310062" cy="3444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AEA01AD8-0FCB-4B86-8980-468B69B1C1D6}" type="datetimeFigureOut">
              <a:rPr lang="ja-JP" altLang="en-US"/>
              <a:pPr>
                <a:defRPr/>
              </a:pPr>
              <a:t>2025/12/18</a:t>
            </a:fld>
            <a:endParaRPr lang="ja-JP" altLang="en-US"/>
          </a:p>
        </p:txBody>
      </p:sp>
      <p:sp>
        <p:nvSpPr>
          <p:cNvPr id="4" name="フッター プレースホルダー 3"/>
          <p:cNvSpPr>
            <a:spLocks noGrp="1"/>
          </p:cNvSpPr>
          <p:nvPr>
            <p:ph type="ftr" sz="quarter" idx="2"/>
          </p:nvPr>
        </p:nvSpPr>
        <p:spPr>
          <a:xfrm>
            <a:off x="0" y="6513513"/>
            <a:ext cx="4310063" cy="3444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ja-JP" altLang="en-US"/>
          </a:p>
        </p:txBody>
      </p:sp>
      <p:sp>
        <p:nvSpPr>
          <p:cNvPr id="5" name="スライド番号プレースホルダー 4"/>
          <p:cNvSpPr>
            <a:spLocks noGrp="1"/>
          </p:cNvSpPr>
          <p:nvPr>
            <p:ph type="sldNum" sz="quarter" idx="3"/>
          </p:nvPr>
        </p:nvSpPr>
        <p:spPr>
          <a:xfrm>
            <a:off x="5634038" y="6513513"/>
            <a:ext cx="4310062" cy="3444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8FD1C7E-1768-4BFA-9409-CA3AEA29C41B}" type="slidenum">
              <a:rPr lang="ja-JP" altLang="en-US"/>
              <a:pPr/>
              <a:t>‹#›</a:t>
            </a:fld>
            <a:endParaRPr lang="ja-JP" altLang="en-US"/>
          </a:p>
        </p:txBody>
      </p:sp>
    </p:spTree>
    <p:extLst>
      <p:ext uri="{BB962C8B-B14F-4D97-AF65-F5344CB8AC3E}">
        <p14:creationId xmlns:p14="http://schemas.microsoft.com/office/powerpoint/2010/main" val="333402409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0838"/>
            <a:ext cx="5143500" cy="3449637"/>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BF5F8653-A935-46CF-937C-80C40385D37C}" type="slidenum">
              <a:rPr lang="en-US" altLang="ja-JP"/>
              <a:pPr/>
              <a:t>‹#›</a:t>
            </a:fld>
            <a:endParaRPr lang="en-US" altLang="ja-JP"/>
          </a:p>
        </p:txBody>
      </p:sp>
    </p:spTree>
    <p:extLst>
      <p:ext uri="{BB962C8B-B14F-4D97-AF65-F5344CB8AC3E}">
        <p14:creationId xmlns:p14="http://schemas.microsoft.com/office/powerpoint/2010/main" val="3749906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68B4CE75-B086-4883-8910-5A9EC0D81E94}" type="slidenum">
              <a:rPr lang="en-US" altLang="ja-JP"/>
              <a:pPr/>
              <a:t>‹#›</a:t>
            </a:fld>
            <a:endParaRPr lang="en-US" altLang="ja-JP"/>
          </a:p>
        </p:txBody>
      </p:sp>
    </p:spTree>
    <p:extLst>
      <p:ext uri="{BB962C8B-B14F-4D97-AF65-F5344CB8AC3E}">
        <p14:creationId xmlns:p14="http://schemas.microsoft.com/office/powerpoint/2010/main" val="3660984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875"/>
            <a:ext cx="1543050" cy="84518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96875"/>
            <a:ext cx="4476750" cy="84518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298E5E09-3F24-4863-997B-11C7AD1DF9AE}" type="slidenum">
              <a:rPr lang="en-US" altLang="ja-JP"/>
              <a:pPr/>
              <a:t>‹#›</a:t>
            </a:fld>
            <a:endParaRPr lang="en-US" altLang="ja-JP"/>
          </a:p>
        </p:txBody>
      </p:sp>
    </p:spTree>
    <p:extLst>
      <p:ext uri="{BB962C8B-B14F-4D97-AF65-F5344CB8AC3E}">
        <p14:creationId xmlns:p14="http://schemas.microsoft.com/office/powerpoint/2010/main" val="1233353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724BA18D-D0E3-4DCA-B03F-3883658BDBB2}" type="slidenum">
              <a:rPr lang="en-US" altLang="ja-JP"/>
              <a:pPr/>
              <a:t>‹#›</a:t>
            </a:fld>
            <a:endParaRPr lang="en-US" altLang="ja-JP"/>
          </a:p>
        </p:txBody>
      </p:sp>
    </p:spTree>
    <p:extLst>
      <p:ext uri="{BB962C8B-B14F-4D97-AF65-F5344CB8AC3E}">
        <p14:creationId xmlns:p14="http://schemas.microsoft.com/office/powerpoint/2010/main" val="319365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13" y="2470150"/>
            <a:ext cx="5915025" cy="4119563"/>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3759A617-2D89-414C-8E27-98449863CA89}" type="slidenum">
              <a:rPr lang="en-US" altLang="ja-JP"/>
              <a:pPr/>
              <a:t>‹#›</a:t>
            </a:fld>
            <a:endParaRPr lang="en-US" altLang="ja-JP"/>
          </a:p>
        </p:txBody>
      </p:sp>
    </p:spTree>
    <p:extLst>
      <p:ext uri="{BB962C8B-B14F-4D97-AF65-F5344CB8AC3E}">
        <p14:creationId xmlns:p14="http://schemas.microsoft.com/office/powerpoint/2010/main" val="1399639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311400"/>
            <a:ext cx="3009900" cy="65373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505200" y="2311400"/>
            <a:ext cx="3009900" cy="65373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5CE29033-4639-4832-B163-E3EC0B6EE205}" type="slidenum">
              <a:rPr lang="en-US" altLang="ja-JP"/>
              <a:pPr/>
              <a:t>‹#›</a:t>
            </a:fld>
            <a:endParaRPr lang="en-US" altLang="ja-JP"/>
          </a:p>
        </p:txBody>
      </p:sp>
    </p:spTree>
    <p:extLst>
      <p:ext uri="{BB962C8B-B14F-4D97-AF65-F5344CB8AC3E}">
        <p14:creationId xmlns:p14="http://schemas.microsoft.com/office/powerpoint/2010/main" val="2254798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527050"/>
            <a:ext cx="5915025" cy="1914525"/>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73075" y="3617913"/>
            <a:ext cx="2900363"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71863" y="3617913"/>
            <a:ext cx="2916237"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482D931D-678E-4925-BB74-E01518D4136F}" type="slidenum">
              <a:rPr lang="en-US" altLang="ja-JP"/>
              <a:pPr/>
              <a:t>‹#›</a:t>
            </a:fld>
            <a:endParaRPr lang="en-US" altLang="ja-JP"/>
          </a:p>
        </p:txBody>
      </p:sp>
    </p:spTree>
    <p:extLst>
      <p:ext uri="{BB962C8B-B14F-4D97-AF65-F5344CB8AC3E}">
        <p14:creationId xmlns:p14="http://schemas.microsoft.com/office/powerpoint/2010/main" val="3398191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9AD88A7A-B947-40EA-BA8C-96AA1DA27E12}" type="slidenum">
              <a:rPr lang="en-US" altLang="ja-JP"/>
              <a:pPr/>
              <a:t>‹#›</a:t>
            </a:fld>
            <a:endParaRPr lang="en-US" altLang="ja-JP"/>
          </a:p>
        </p:txBody>
      </p:sp>
    </p:spTree>
    <p:extLst>
      <p:ext uri="{BB962C8B-B14F-4D97-AF65-F5344CB8AC3E}">
        <p14:creationId xmlns:p14="http://schemas.microsoft.com/office/powerpoint/2010/main" val="331651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A7F64468-B4B4-42E0-8C72-9B3D2D3594AE}" type="slidenum">
              <a:rPr lang="en-US" altLang="ja-JP"/>
              <a:pPr/>
              <a:t>‹#›</a:t>
            </a:fld>
            <a:endParaRPr lang="en-US" altLang="ja-JP"/>
          </a:p>
        </p:txBody>
      </p:sp>
    </p:spTree>
    <p:extLst>
      <p:ext uri="{BB962C8B-B14F-4D97-AF65-F5344CB8AC3E}">
        <p14:creationId xmlns:p14="http://schemas.microsoft.com/office/powerpoint/2010/main" val="263727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C6A135DA-3218-493B-8AA9-1217FF644CDB}" type="slidenum">
              <a:rPr lang="en-US" altLang="ja-JP"/>
              <a:pPr/>
              <a:t>‹#›</a:t>
            </a:fld>
            <a:endParaRPr lang="en-US" altLang="ja-JP"/>
          </a:p>
        </p:txBody>
      </p:sp>
    </p:spTree>
    <p:extLst>
      <p:ext uri="{BB962C8B-B14F-4D97-AF65-F5344CB8AC3E}">
        <p14:creationId xmlns:p14="http://schemas.microsoft.com/office/powerpoint/2010/main" val="2696930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97C8010-1208-4788-85BE-554FB65E3364}" type="slidenum">
              <a:rPr lang="en-US" altLang="ja-JP"/>
              <a:pPr/>
              <a:t>‹#›</a:t>
            </a:fld>
            <a:endParaRPr lang="en-US" altLang="ja-JP"/>
          </a:p>
        </p:txBody>
      </p:sp>
    </p:spTree>
    <p:extLst>
      <p:ext uri="{BB962C8B-B14F-4D97-AF65-F5344CB8AC3E}">
        <p14:creationId xmlns:p14="http://schemas.microsoft.com/office/powerpoint/2010/main" val="3132982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42900" y="9020175"/>
            <a:ext cx="16002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en-US" altLang="ja-JP"/>
          </a:p>
        </p:txBody>
      </p:sp>
      <p:sp>
        <p:nvSpPr>
          <p:cNvPr id="1029" name="Rectangle 5"/>
          <p:cNvSpPr>
            <a:spLocks noGrp="1" noChangeArrowheads="1"/>
          </p:cNvSpPr>
          <p:nvPr>
            <p:ph type="ftr" sz="quarter" idx="3"/>
          </p:nvPr>
        </p:nvSpPr>
        <p:spPr bwMode="auto">
          <a:xfrm>
            <a:off x="2343150" y="9020175"/>
            <a:ext cx="21717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en-US" altLang="ja-JP"/>
          </a:p>
        </p:txBody>
      </p:sp>
      <p:sp>
        <p:nvSpPr>
          <p:cNvPr id="1030" name="Rectangle 6"/>
          <p:cNvSpPr>
            <a:spLocks noGrp="1" noChangeArrowheads="1"/>
          </p:cNvSpPr>
          <p:nvPr>
            <p:ph type="sldNum" sz="quarter" idx="4"/>
          </p:nvPr>
        </p:nvSpPr>
        <p:spPr bwMode="auto">
          <a:xfrm>
            <a:off x="4914900" y="9020175"/>
            <a:ext cx="16002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56354905-7305-4930-A027-F74C51CB1A1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グループ化 4"/>
          <p:cNvGrpSpPr>
            <a:grpSpLocks/>
          </p:cNvGrpSpPr>
          <p:nvPr/>
        </p:nvGrpSpPr>
        <p:grpSpPr bwMode="auto">
          <a:xfrm>
            <a:off x="0" y="-7938"/>
            <a:ext cx="6858000" cy="9858376"/>
            <a:chOff x="0" y="-7938"/>
            <a:chExt cx="6858000" cy="9858376"/>
          </a:xfrm>
        </p:grpSpPr>
        <p:sp>
          <p:nvSpPr>
            <p:cNvPr id="2063" name="Rectangle 4"/>
            <p:cNvSpPr>
              <a:spLocks noChangeArrowheads="1"/>
            </p:cNvSpPr>
            <p:nvPr/>
          </p:nvSpPr>
          <p:spPr bwMode="auto">
            <a:xfrm>
              <a:off x="0" y="-7938"/>
              <a:ext cx="6858000" cy="276226"/>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dirty="0" err="1"/>
                <a:t>CEReS</a:t>
              </a:r>
              <a:r>
                <a:rPr lang="en-US" altLang="ja-JP" sz="1200" b="1" dirty="0"/>
                <a:t> </a:t>
              </a:r>
              <a:r>
                <a:rPr lang="ja-JP" altLang="en-US" sz="1200" b="1" dirty="0"/>
                <a:t>共同利用研究</a:t>
              </a:r>
              <a:r>
                <a:rPr lang="en-US" altLang="ja-JP" sz="1200" b="1" dirty="0">
                  <a:latin typeface="ＭＳ Ｐゴシック" panose="020B0600070205080204" pitchFamily="50" charset="-128"/>
                </a:rPr>
                <a:t>/</a:t>
              </a:r>
              <a:r>
                <a:rPr lang="ja-JP" altLang="en-US" sz="1200" b="1" dirty="0">
                  <a:latin typeface="ＭＳ Ｐゴシック" panose="020B0600070205080204" pitchFamily="50" charset="-128"/>
                </a:rPr>
                <a:t>研究報告２０２５</a:t>
              </a:r>
            </a:p>
          </p:txBody>
        </p:sp>
        <p:sp>
          <p:nvSpPr>
            <p:cNvPr id="2064" name="Rectangle 5"/>
            <p:cNvSpPr>
              <a:spLocks noChangeArrowheads="1"/>
            </p:cNvSpPr>
            <p:nvPr/>
          </p:nvSpPr>
          <p:spPr bwMode="auto">
            <a:xfrm>
              <a:off x="44450" y="344488"/>
              <a:ext cx="6742113" cy="657225"/>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200" dirty="0"/>
            </a:p>
            <a:p>
              <a:pPr eaLnBrk="1" hangingPunct="1">
                <a:spcBef>
                  <a:spcPct val="0"/>
                </a:spcBef>
                <a:buFontTx/>
                <a:buNone/>
              </a:pPr>
              <a:r>
                <a:rPr lang="en-US" altLang="ja-JP" sz="1100" dirty="0"/>
                <a:t>【</a:t>
              </a:r>
              <a:r>
                <a:rPr lang="ja-JP" altLang="en-US" sz="1100" dirty="0"/>
                <a:t>課題番号</a:t>
              </a:r>
              <a:r>
                <a:rPr lang="en-US" altLang="ja-JP" sz="1100" dirty="0"/>
                <a:t>】</a:t>
              </a:r>
            </a:p>
            <a:p>
              <a:pPr eaLnBrk="1" hangingPunct="1">
                <a:spcBef>
                  <a:spcPct val="0"/>
                </a:spcBef>
                <a:buFontTx/>
                <a:buNone/>
              </a:pPr>
              <a:r>
                <a:rPr lang="ja-JP" altLang="en-US" sz="1100" dirty="0"/>
                <a:t>　（研究課題名：和文）○○○○○○○○○・・・・・・・・の開発</a:t>
              </a:r>
              <a:endParaRPr lang="en-US" altLang="ja-JP" sz="1100" dirty="0"/>
            </a:p>
            <a:p>
              <a:pPr eaLnBrk="1" hangingPunct="1">
                <a:spcBef>
                  <a:spcPct val="0"/>
                </a:spcBef>
                <a:buFontTx/>
                <a:buNone/>
              </a:pPr>
              <a:r>
                <a:rPr lang="ja-JP" altLang="en-US" sz="1100" dirty="0"/>
                <a:t>　（研究課題名：英文）</a:t>
              </a:r>
              <a:r>
                <a:rPr lang="en-US" altLang="ja-JP" sz="1100" dirty="0"/>
                <a:t>Development of </a:t>
              </a:r>
              <a:r>
                <a:rPr lang="ja-JP" altLang="en-US" sz="1100" dirty="0"/>
                <a:t>・・・・・・・・ ○○○○○○○○○</a:t>
              </a:r>
              <a:endParaRPr lang="en-US" altLang="ja-JP" sz="1100" dirty="0"/>
            </a:p>
            <a:p>
              <a:pPr eaLnBrk="1" hangingPunct="1">
                <a:spcBef>
                  <a:spcPct val="0"/>
                </a:spcBef>
                <a:buFontTx/>
                <a:buNone/>
              </a:pPr>
              <a:endParaRPr lang="ja-JP" altLang="en-US" sz="1200" dirty="0"/>
            </a:p>
          </p:txBody>
        </p:sp>
        <p:grpSp>
          <p:nvGrpSpPr>
            <p:cNvPr id="2065" name="Group 35"/>
            <p:cNvGrpSpPr>
              <a:grpSpLocks/>
            </p:cNvGrpSpPr>
            <p:nvPr/>
          </p:nvGrpSpPr>
          <p:grpSpPr bwMode="auto">
            <a:xfrm>
              <a:off x="47625" y="3800476"/>
              <a:ext cx="6769100" cy="73025"/>
              <a:chOff x="30" y="24"/>
              <a:chExt cx="4264" cy="46"/>
            </a:xfrm>
          </p:grpSpPr>
          <p:sp>
            <p:nvSpPr>
              <p:cNvPr id="2082" name="Rectangle 6"/>
              <p:cNvSpPr>
                <a:spLocks noChangeArrowheads="1"/>
              </p:cNvSpPr>
              <p:nvPr/>
            </p:nvSpPr>
            <p:spPr bwMode="auto">
              <a:xfrm>
                <a:off x="662" y="24"/>
                <a:ext cx="3632" cy="46"/>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83" name="Rectangle 7"/>
              <p:cNvSpPr>
                <a:spLocks noChangeArrowheads="1"/>
              </p:cNvSpPr>
              <p:nvPr/>
            </p:nvSpPr>
            <p:spPr bwMode="auto">
              <a:xfrm>
                <a:off x="30" y="24"/>
                <a:ext cx="632" cy="46"/>
              </a:xfrm>
              <a:prstGeom prst="rect">
                <a:avLst/>
              </a:prstGeom>
              <a:solidFill>
                <a:srgbClr val="9966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grpSp>
        <p:sp>
          <p:nvSpPr>
            <p:cNvPr id="2066" name="Rectangle 17"/>
            <p:cNvSpPr>
              <a:spLocks noChangeArrowheads="1"/>
            </p:cNvSpPr>
            <p:nvPr/>
          </p:nvSpPr>
          <p:spPr bwMode="auto">
            <a:xfrm>
              <a:off x="117475" y="4116388"/>
              <a:ext cx="719138" cy="71913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b="1"/>
                <a:t>背景</a:t>
              </a:r>
            </a:p>
            <a:p>
              <a:pPr algn="ctr" eaLnBrk="1" hangingPunct="1">
                <a:spcBef>
                  <a:spcPct val="0"/>
                </a:spcBef>
                <a:buFontTx/>
                <a:buNone/>
              </a:pPr>
              <a:r>
                <a:rPr lang="ja-JP" altLang="en-US" sz="1400" b="1"/>
                <a:t>目的</a:t>
              </a:r>
              <a:endParaRPr lang="en-US" altLang="ja-JP" sz="1400" b="1"/>
            </a:p>
            <a:p>
              <a:pPr algn="ctr" eaLnBrk="1" hangingPunct="1">
                <a:spcBef>
                  <a:spcPct val="0"/>
                </a:spcBef>
                <a:buFontTx/>
                <a:buNone/>
              </a:pPr>
              <a:r>
                <a:rPr lang="ja-JP" altLang="en-US" sz="1400" b="1"/>
                <a:t>方法 </a:t>
              </a:r>
            </a:p>
          </p:txBody>
        </p:sp>
        <p:sp>
          <p:nvSpPr>
            <p:cNvPr id="2067" name="Rectangle 18"/>
            <p:cNvSpPr>
              <a:spLocks noChangeArrowheads="1"/>
            </p:cNvSpPr>
            <p:nvPr/>
          </p:nvSpPr>
          <p:spPr bwMode="auto">
            <a:xfrm>
              <a:off x="311150" y="3829051"/>
              <a:ext cx="328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400">
                  <a:solidFill>
                    <a:srgbClr val="990033"/>
                  </a:solidFill>
                  <a:ea typeface="ＤＨＰ平成明朝体W7" pitchFamily="2" charset="-128"/>
                </a:rPr>
                <a:t>１</a:t>
              </a:r>
            </a:p>
          </p:txBody>
        </p:sp>
        <p:sp>
          <p:nvSpPr>
            <p:cNvPr id="2068" name="Rectangle 21"/>
            <p:cNvSpPr>
              <a:spLocks noChangeArrowheads="1"/>
            </p:cNvSpPr>
            <p:nvPr/>
          </p:nvSpPr>
          <p:spPr bwMode="auto">
            <a:xfrm>
              <a:off x="111522" y="5283720"/>
              <a:ext cx="719137" cy="71913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b="1"/>
                <a:t>研究の</a:t>
              </a:r>
            </a:p>
            <a:p>
              <a:pPr algn="ctr" eaLnBrk="1" hangingPunct="1">
                <a:spcBef>
                  <a:spcPct val="0"/>
                </a:spcBef>
                <a:buFontTx/>
                <a:buNone/>
              </a:pPr>
              <a:r>
                <a:rPr lang="ja-JP" altLang="en-US" sz="1400" b="1"/>
                <a:t>成果</a:t>
              </a:r>
            </a:p>
          </p:txBody>
        </p:sp>
        <p:sp>
          <p:nvSpPr>
            <p:cNvPr id="2069" name="Rectangle 22"/>
            <p:cNvSpPr>
              <a:spLocks noChangeArrowheads="1"/>
            </p:cNvSpPr>
            <p:nvPr/>
          </p:nvSpPr>
          <p:spPr bwMode="auto">
            <a:xfrm>
              <a:off x="286147" y="5020195"/>
              <a:ext cx="368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400">
                  <a:solidFill>
                    <a:srgbClr val="990033"/>
                  </a:solidFill>
                  <a:ea typeface="ＤＨＰ平成明朝体W7" pitchFamily="2" charset="-128"/>
                </a:rPr>
                <a:t>２</a:t>
              </a:r>
            </a:p>
          </p:txBody>
        </p:sp>
        <p:sp>
          <p:nvSpPr>
            <p:cNvPr id="2070" name="Rectangle 24"/>
            <p:cNvSpPr>
              <a:spLocks noChangeArrowheads="1"/>
            </p:cNvSpPr>
            <p:nvPr/>
          </p:nvSpPr>
          <p:spPr bwMode="auto">
            <a:xfrm>
              <a:off x="38100" y="8874919"/>
              <a:ext cx="719138" cy="719137"/>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a:t>成果展開の</a:t>
              </a:r>
              <a:endParaRPr lang="en-US" altLang="ja-JP" sz="1200" b="1"/>
            </a:p>
            <a:p>
              <a:pPr algn="ctr" eaLnBrk="1" hangingPunct="1">
                <a:spcBef>
                  <a:spcPct val="0"/>
                </a:spcBef>
                <a:buFontTx/>
                <a:buNone/>
              </a:pPr>
              <a:r>
                <a:rPr lang="ja-JP" altLang="en-US" sz="1200" b="1"/>
                <a:t>状況</a:t>
              </a:r>
            </a:p>
          </p:txBody>
        </p:sp>
        <p:sp>
          <p:nvSpPr>
            <p:cNvPr id="2071" name="Rectangle 25"/>
            <p:cNvSpPr>
              <a:spLocks noChangeArrowheads="1"/>
            </p:cNvSpPr>
            <p:nvPr/>
          </p:nvSpPr>
          <p:spPr bwMode="auto">
            <a:xfrm>
              <a:off x="211138" y="8611394"/>
              <a:ext cx="3698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400">
                  <a:solidFill>
                    <a:srgbClr val="990033"/>
                  </a:solidFill>
                  <a:ea typeface="ＤＨＰ平成明朝体W7" pitchFamily="2" charset="-128"/>
                </a:rPr>
                <a:t>３</a:t>
              </a:r>
            </a:p>
          </p:txBody>
        </p:sp>
        <p:sp>
          <p:nvSpPr>
            <p:cNvPr id="2072" name="Rectangle 27"/>
            <p:cNvSpPr>
              <a:spLocks noChangeArrowheads="1"/>
            </p:cNvSpPr>
            <p:nvPr/>
          </p:nvSpPr>
          <p:spPr bwMode="auto">
            <a:xfrm>
              <a:off x="881063" y="3980892"/>
              <a:ext cx="5905500" cy="1116124"/>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fontAlgn="t" hangingPunct="1">
                <a:spcBef>
                  <a:spcPct val="0"/>
                </a:spcBef>
                <a:buFontTx/>
                <a:buNone/>
              </a:pPr>
              <a:r>
                <a:rPr lang="ja-JP" altLang="en-US" sz="1000" dirty="0"/>
                <a:t>・・・・・・・・・ ・・・・・・・・ ・・・・・・・・ ・・・・・という状況が本研究の背景としてある。</a:t>
              </a:r>
              <a:endParaRPr lang="en-US" altLang="ja-JP" sz="1000" dirty="0"/>
            </a:p>
            <a:p>
              <a:pPr eaLnBrk="1" fontAlgn="t" hangingPunct="1">
                <a:spcBef>
                  <a:spcPct val="0"/>
                </a:spcBef>
                <a:buFontTx/>
                <a:buNone/>
              </a:pPr>
              <a:r>
                <a:rPr lang="ja-JP" altLang="en-US" sz="1000" dirty="0"/>
                <a:t>本研究の目的は・・・・ ・・・・・・・・ ・・・・・・・・ ・・・・・・・・ ・・である。</a:t>
              </a:r>
              <a:endParaRPr lang="en-US" altLang="ja-JP" sz="1000" dirty="0"/>
            </a:p>
            <a:p>
              <a:pPr eaLnBrk="1" fontAlgn="t" hangingPunct="1">
                <a:spcBef>
                  <a:spcPct val="0"/>
                </a:spcBef>
                <a:buFontTx/>
                <a:buNone/>
              </a:pPr>
              <a:r>
                <a:rPr lang="ja-JP" altLang="en-US" sz="1000" dirty="0"/>
                <a:t>このため、・・・・・・・・・・・・・・・・・・の方法を採用し、 ・・・・・・・・・・を実施した。</a:t>
              </a:r>
            </a:p>
          </p:txBody>
        </p:sp>
        <p:sp>
          <p:nvSpPr>
            <p:cNvPr id="2073" name="Rectangle 28"/>
            <p:cNvSpPr>
              <a:spLocks noChangeArrowheads="1"/>
            </p:cNvSpPr>
            <p:nvPr/>
          </p:nvSpPr>
          <p:spPr bwMode="auto">
            <a:xfrm>
              <a:off x="866775" y="5193531"/>
              <a:ext cx="5905500" cy="3503885"/>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fontAlgn="t" hangingPunct="1">
                <a:spcBef>
                  <a:spcPct val="0"/>
                </a:spcBef>
                <a:buFontTx/>
                <a:buNone/>
              </a:pPr>
              <a:r>
                <a:rPr lang="ja-JP" altLang="en-US" sz="1000" dirty="0"/>
                <a:t>３点以下にポイントを絞り込んで記載して下さい。</a:t>
              </a:r>
              <a:endParaRPr lang="en-US" altLang="ja-JP" sz="1000" dirty="0"/>
            </a:p>
            <a:p>
              <a:pPr eaLnBrk="1" fontAlgn="t" hangingPunct="1">
                <a:spcBef>
                  <a:spcPct val="0"/>
                </a:spcBef>
                <a:buFontTx/>
                <a:buNone/>
              </a:pPr>
              <a:endParaRPr lang="en-US" altLang="ja-JP" sz="1000" dirty="0"/>
            </a:p>
            <a:p>
              <a:pPr eaLnBrk="1" fontAlgn="t" hangingPunct="1">
                <a:spcBef>
                  <a:spcPct val="0"/>
                </a:spcBef>
                <a:buFontTx/>
                <a:buNone/>
              </a:pPr>
              <a:r>
                <a:rPr lang="ja-JP" altLang="en-US" sz="1000" dirty="0"/>
                <a:t>（１）・・・・・・・・・・・・・・・・・・・・・・・・・・・・・・・・・・・・を開発した（図１）。</a:t>
              </a:r>
              <a:endParaRPr lang="en-US" altLang="ja-JP" sz="1000" dirty="0"/>
            </a:p>
            <a:p>
              <a:pPr eaLnBrk="1" fontAlgn="t" hangingPunct="1">
                <a:spcBef>
                  <a:spcPct val="0"/>
                </a:spcBef>
                <a:buFontTx/>
                <a:buNone/>
              </a:pPr>
              <a:r>
                <a:rPr lang="ja-JP" altLang="en-US" sz="1000" dirty="0"/>
                <a:t>これにより、・・・・・・・・・・・・・・が可能となった。</a:t>
              </a:r>
            </a:p>
            <a:p>
              <a:pPr eaLnBrk="1" fontAlgn="t" hangingPunct="1">
                <a:spcBef>
                  <a:spcPct val="0"/>
                </a:spcBef>
                <a:buFontTx/>
                <a:buNone/>
              </a:pPr>
              <a:endParaRPr lang="en-US" altLang="ja-JP" sz="1000" dirty="0"/>
            </a:p>
            <a:p>
              <a:pPr eaLnBrk="1" fontAlgn="t" hangingPunct="1">
                <a:spcBef>
                  <a:spcPct val="0"/>
                </a:spcBef>
                <a:buFontTx/>
                <a:buNone/>
              </a:pPr>
              <a:endParaRPr lang="en-US" altLang="ja-JP" sz="1000" dirty="0"/>
            </a:p>
            <a:p>
              <a:pPr eaLnBrk="1" fontAlgn="t" hangingPunct="1">
                <a:spcBef>
                  <a:spcPct val="0"/>
                </a:spcBef>
                <a:buFontTx/>
                <a:buNone/>
              </a:pPr>
              <a:endParaRPr lang="en-US" altLang="ja-JP" sz="1000" dirty="0"/>
            </a:p>
            <a:p>
              <a:pPr eaLnBrk="1" fontAlgn="t" hangingPunct="1">
                <a:spcBef>
                  <a:spcPct val="0"/>
                </a:spcBef>
                <a:buFontTx/>
                <a:buNone/>
              </a:pPr>
              <a:r>
                <a:rPr lang="ja-JP" altLang="en-US" sz="1000" dirty="0"/>
                <a:t>（２）・・・・・・・・・・・・・・・・・・・・・・・・・・・・・・・・・・・・・・・・・・・・・・・・・・・・・・</a:t>
              </a:r>
              <a:endParaRPr lang="en-US" altLang="ja-JP" sz="1000" dirty="0"/>
            </a:p>
            <a:p>
              <a:pPr eaLnBrk="1" fontAlgn="t" hangingPunct="1">
                <a:spcBef>
                  <a:spcPct val="0"/>
                </a:spcBef>
                <a:buFontTx/>
                <a:buNone/>
              </a:pPr>
              <a:r>
                <a:rPr lang="ja-JP" altLang="en-US" sz="1000" dirty="0"/>
                <a:t>・・・を明らかにした。</a:t>
              </a:r>
            </a:p>
            <a:p>
              <a:pPr eaLnBrk="1" fontAlgn="t" hangingPunct="1">
                <a:spcBef>
                  <a:spcPct val="0"/>
                </a:spcBef>
                <a:buFontTx/>
                <a:buNone/>
              </a:pPr>
              <a:endParaRPr lang="en-US" altLang="ja-JP" sz="1000" dirty="0"/>
            </a:p>
            <a:p>
              <a:pPr eaLnBrk="1" fontAlgn="t" hangingPunct="1">
                <a:spcBef>
                  <a:spcPct val="0"/>
                </a:spcBef>
                <a:buFontTx/>
                <a:buNone/>
              </a:pPr>
              <a:endParaRPr lang="en-US" altLang="ja-JP" sz="1000" dirty="0"/>
            </a:p>
            <a:p>
              <a:pPr eaLnBrk="1" fontAlgn="t" hangingPunct="1">
                <a:spcBef>
                  <a:spcPct val="0"/>
                </a:spcBef>
                <a:buFontTx/>
                <a:buNone/>
              </a:pPr>
              <a:r>
                <a:rPr lang="ja-JP" altLang="en-US" sz="1000" dirty="0"/>
                <a:t>（３）・・・・・・・・・・・・・・・・・・・・・・・・・・・・・・・・・・・・・・・・・・・・・・・・・・・・・</a:t>
              </a:r>
              <a:endParaRPr lang="en-US" altLang="ja-JP" sz="1000" dirty="0"/>
            </a:p>
            <a:p>
              <a:pPr eaLnBrk="1" fontAlgn="t" hangingPunct="1">
                <a:spcBef>
                  <a:spcPct val="0"/>
                </a:spcBef>
                <a:buFontTx/>
                <a:buNone/>
              </a:pPr>
              <a:r>
                <a:rPr lang="ja-JP" altLang="en-US" sz="1000" dirty="0"/>
                <a:t>技術を確立しました（図２）。</a:t>
              </a:r>
              <a:endParaRPr lang="en-US" altLang="ja-JP" sz="1000" dirty="0"/>
            </a:p>
            <a:p>
              <a:pPr eaLnBrk="1" fontAlgn="t" hangingPunct="1">
                <a:spcBef>
                  <a:spcPct val="0"/>
                </a:spcBef>
                <a:buFontTx/>
                <a:buNone/>
              </a:pPr>
              <a:r>
                <a:rPr lang="ja-JP" altLang="en-US" sz="1000" dirty="0"/>
                <a:t>これにより、・・・・・・・・・・・・・・・・</a:t>
              </a:r>
              <a:endParaRPr lang="en-US" altLang="ja-JP" sz="1000" dirty="0"/>
            </a:p>
            <a:p>
              <a:pPr eaLnBrk="1" fontAlgn="t" hangingPunct="1">
                <a:spcBef>
                  <a:spcPct val="0"/>
                </a:spcBef>
                <a:buFontTx/>
                <a:buNone/>
              </a:pPr>
              <a:r>
                <a:rPr lang="ja-JP" altLang="en-US" sz="1000" dirty="0"/>
                <a:t>・・が可能となる。</a:t>
              </a:r>
              <a:endParaRPr lang="en-US" altLang="ja-JP" sz="1000" dirty="0"/>
            </a:p>
            <a:p>
              <a:pPr eaLnBrk="1" fontAlgn="t" hangingPunct="1">
                <a:spcBef>
                  <a:spcPct val="0"/>
                </a:spcBef>
                <a:buFontTx/>
                <a:buNone/>
              </a:pPr>
              <a:endParaRPr lang="en-US" altLang="ja-JP" sz="1000" dirty="0"/>
            </a:p>
            <a:p>
              <a:pPr eaLnBrk="1" fontAlgn="t" hangingPunct="1">
                <a:spcBef>
                  <a:spcPct val="0"/>
                </a:spcBef>
                <a:buFontTx/>
                <a:buNone/>
              </a:pPr>
              <a:endParaRPr lang="ja-JP" altLang="en-US" sz="1000" dirty="0"/>
            </a:p>
          </p:txBody>
        </p:sp>
        <p:sp>
          <p:nvSpPr>
            <p:cNvPr id="2074" name="Rectangle 34"/>
            <p:cNvSpPr>
              <a:spLocks noChangeArrowheads="1"/>
            </p:cNvSpPr>
            <p:nvPr/>
          </p:nvSpPr>
          <p:spPr bwMode="auto">
            <a:xfrm>
              <a:off x="866775" y="8783638"/>
              <a:ext cx="5905500" cy="9017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fontAlgn="t" hangingPunct="1">
                <a:spcBef>
                  <a:spcPct val="0"/>
                </a:spcBef>
                <a:buFontTx/>
                <a:buNone/>
              </a:pPr>
              <a:r>
                <a:rPr lang="ja-JP" altLang="en-US" sz="1000" dirty="0"/>
                <a:t>研究の成果に記載した内容について、他の研究への活用状況あるいは普及・実用化の状況を記載してください。</a:t>
              </a:r>
              <a:endParaRPr lang="en-US" altLang="ja-JP" sz="1000" dirty="0"/>
            </a:p>
            <a:p>
              <a:pPr eaLnBrk="1" fontAlgn="t" hangingPunct="1">
                <a:spcBef>
                  <a:spcPct val="0"/>
                </a:spcBef>
                <a:buFontTx/>
                <a:buNone/>
              </a:pPr>
              <a:r>
                <a:rPr lang="ja-JP" altLang="en-US" sz="1000" dirty="0"/>
                <a:t>（例）開発した手法は ・・・・・・・・・・・・の研究に用いられている。</a:t>
              </a:r>
              <a:endParaRPr lang="en-US" altLang="ja-JP" sz="1000" dirty="0"/>
            </a:p>
            <a:p>
              <a:pPr eaLnBrk="1" fontAlgn="t" hangingPunct="1">
                <a:spcBef>
                  <a:spcPct val="0"/>
                </a:spcBef>
                <a:buFontTx/>
                <a:buNone/>
              </a:pPr>
              <a:r>
                <a:rPr lang="ja-JP" altLang="en-US" sz="1000" dirty="0"/>
                <a:t>（例）開発した・・・・・・・・・・・・・・・・・・・・・・・・は、○年○月に市販化された。</a:t>
              </a:r>
            </a:p>
            <a:p>
              <a:pPr eaLnBrk="1" fontAlgn="t" hangingPunct="1">
                <a:spcBef>
                  <a:spcPct val="0"/>
                </a:spcBef>
                <a:buFontTx/>
                <a:buNone/>
              </a:pPr>
              <a:r>
                <a:rPr lang="ja-JP" altLang="en-US" sz="1000" dirty="0"/>
                <a:t>（例）・・・・・・技術は、○○地方を中心に普及している。</a:t>
              </a:r>
            </a:p>
          </p:txBody>
        </p:sp>
        <p:sp>
          <p:nvSpPr>
            <p:cNvPr id="2075" name="Rectangle 5"/>
            <p:cNvSpPr>
              <a:spLocks noChangeArrowheads="1"/>
            </p:cNvSpPr>
            <p:nvPr/>
          </p:nvSpPr>
          <p:spPr bwMode="auto">
            <a:xfrm>
              <a:off x="44450" y="1065213"/>
              <a:ext cx="6742113" cy="51435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b="1" dirty="0"/>
                <a:t>（研究代表者名） 環境　太郎　（○○大学・△△研究所）</a:t>
              </a:r>
              <a:endParaRPr lang="en-US" altLang="ja-JP" sz="1100" b="1" dirty="0"/>
            </a:p>
            <a:p>
              <a:pPr eaLnBrk="1" hangingPunct="1">
                <a:spcBef>
                  <a:spcPct val="0"/>
                </a:spcBef>
                <a:buFontTx/>
                <a:buNone/>
              </a:pPr>
              <a:r>
                <a:rPr lang="en-US" altLang="ja-JP" sz="1100" b="1" dirty="0"/>
                <a:t>                          Taro Kankyo </a:t>
              </a:r>
              <a:r>
                <a:rPr lang="ja-JP" altLang="en-US" sz="1100" b="1" dirty="0"/>
                <a:t>　（○○ </a:t>
              </a:r>
              <a:r>
                <a:rPr lang="en-US" altLang="ja-JP" sz="1100" b="1" dirty="0"/>
                <a:t>University</a:t>
              </a:r>
              <a:r>
                <a:rPr lang="ja-JP" altLang="en-US" sz="1100" b="1" dirty="0"/>
                <a:t> ・</a:t>
              </a:r>
              <a:r>
                <a:rPr lang="en-US" altLang="ja-JP" sz="1100" b="1" dirty="0"/>
                <a:t>National Institute of </a:t>
              </a:r>
              <a:r>
                <a:rPr lang="ja-JP" altLang="en-US" sz="1100" b="1" dirty="0"/>
                <a:t>△△ </a:t>
              </a:r>
              <a:r>
                <a:rPr lang="ja-JP" altLang="en-US" sz="1100" dirty="0"/>
                <a:t>）</a:t>
              </a:r>
            </a:p>
          </p:txBody>
        </p:sp>
        <p:sp>
          <p:nvSpPr>
            <p:cNvPr id="49" name="Rectangle 27"/>
            <p:cNvSpPr>
              <a:spLocks noChangeArrowheads="1"/>
            </p:cNvSpPr>
            <p:nvPr/>
          </p:nvSpPr>
          <p:spPr bwMode="auto">
            <a:xfrm>
              <a:off x="44450" y="1639888"/>
              <a:ext cx="6742113" cy="2052637"/>
            </a:xfrm>
            <a:prstGeom prst="rect">
              <a:avLst/>
            </a:prstGeom>
            <a:noFill/>
            <a:ln w="9525">
              <a:solidFill>
                <a:schemeClr val="tx1"/>
              </a:solid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fontAlgn="t" hangingPunct="1">
                <a:defRPr/>
              </a:pPr>
              <a:r>
                <a:rPr lang="en-US" altLang="ja-JP" sz="1000" dirty="0"/>
                <a:t>【</a:t>
              </a:r>
              <a:r>
                <a:rPr lang="ja-JP" altLang="en-US" sz="1000" dirty="0"/>
                <a:t>要旨</a:t>
              </a:r>
              <a:r>
                <a:rPr lang="en-US" altLang="ja-JP" sz="1000" dirty="0"/>
                <a:t>】</a:t>
              </a:r>
            </a:p>
            <a:p>
              <a:pPr eaLnBrk="1" fontAlgn="t" hangingPunct="1">
                <a:defRPr/>
              </a:pPr>
              <a:endParaRPr lang="en-US" altLang="ja-JP" sz="1050" dirty="0"/>
            </a:p>
            <a:p>
              <a:pPr eaLnBrk="1" fontAlgn="t" hangingPunct="1">
                <a:defRPr/>
              </a:pPr>
              <a:endParaRPr lang="en-US" altLang="ja-JP" sz="1050" dirty="0"/>
            </a:p>
            <a:p>
              <a:pPr eaLnBrk="1" fontAlgn="t" hangingPunct="1">
                <a:defRPr/>
              </a:pPr>
              <a:endParaRPr lang="en-US" altLang="ja-JP" sz="1050" dirty="0"/>
            </a:p>
            <a:p>
              <a:pPr eaLnBrk="1" fontAlgn="t" hangingPunct="1">
                <a:defRPr/>
              </a:pPr>
              <a:endParaRPr lang="en-US" altLang="ja-JP" sz="1050" dirty="0"/>
            </a:p>
            <a:p>
              <a:pPr eaLnBrk="1" fontAlgn="t" hangingPunct="1">
                <a:defRPr/>
              </a:pPr>
              <a:endParaRPr lang="en-US" altLang="ja-JP" sz="1050" dirty="0"/>
            </a:p>
            <a:p>
              <a:pPr eaLnBrk="1" fontAlgn="t" hangingPunct="1">
                <a:defRPr/>
              </a:pPr>
              <a:endParaRPr lang="en-US" altLang="ja-JP" sz="1050" dirty="0"/>
            </a:p>
            <a:p>
              <a:pPr eaLnBrk="1" fontAlgn="t" hangingPunct="1">
                <a:defRPr/>
              </a:pPr>
              <a:r>
                <a:rPr lang="en-US" altLang="ja-JP" sz="1050" dirty="0"/>
                <a:t>【Abstract】</a:t>
              </a:r>
              <a:endParaRPr lang="ja-JP" altLang="en-US" sz="1050" dirty="0"/>
            </a:p>
            <a:p>
              <a:pPr eaLnBrk="1" fontAlgn="t" hangingPunct="1">
                <a:defRPr/>
              </a:pPr>
              <a:endParaRPr lang="en-US" altLang="ja-JP" sz="1050" dirty="0"/>
            </a:p>
            <a:p>
              <a:pPr eaLnBrk="1" fontAlgn="t" hangingPunct="1">
                <a:defRPr/>
              </a:pPr>
              <a:endParaRPr lang="en-US" altLang="ja-JP" sz="1050" dirty="0"/>
            </a:p>
            <a:p>
              <a:pPr eaLnBrk="1" fontAlgn="t" hangingPunct="1">
                <a:defRPr/>
              </a:pPr>
              <a:endParaRPr lang="en-US" altLang="ja-JP" sz="1050" dirty="0"/>
            </a:p>
            <a:p>
              <a:pPr eaLnBrk="1" fontAlgn="t" hangingPunct="1">
                <a:defRPr/>
              </a:pPr>
              <a:endParaRPr lang="ja-JP" altLang="en-US" sz="1050" dirty="0"/>
            </a:p>
          </p:txBody>
        </p:sp>
        <p:grpSp>
          <p:nvGrpSpPr>
            <p:cNvPr id="2077" name="Group 35"/>
            <p:cNvGrpSpPr>
              <a:grpSpLocks/>
            </p:cNvGrpSpPr>
            <p:nvPr/>
          </p:nvGrpSpPr>
          <p:grpSpPr bwMode="auto">
            <a:xfrm>
              <a:off x="38100" y="9777413"/>
              <a:ext cx="6769100" cy="73025"/>
              <a:chOff x="24" y="523"/>
              <a:chExt cx="4264" cy="46"/>
            </a:xfrm>
          </p:grpSpPr>
          <p:sp>
            <p:nvSpPr>
              <p:cNvPr id="2080" name="Rectangle 6"/>
              <p:cNvSpPr>
                <a:spLocks noChangeArrowheads="1"/>
              </p:cNvSpPr>
              <p:nvPr/>
            </p:nvSpPr>
            <p:spPr bwMode="auto">
              <a:xfrm>
                <a:off x="656" y="523"/>
                <a:ext cx="3632" cy="46"/>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81" name="Rectangle 7"/>
              <p:cNvSpPr>
                <a:spLocks noChangeArrowheads="1"/>
              </p:cNvSpPr>
              <p:nvPr/>
            </p:nvSpPr>
            <p:spPr bwMode="auto">
              <a:xfrm>
                <a:off x="24" y="523"/>
                <a:ext cx="632" cy="46"/>
              </a:xfrm>
              <a:prstGeom prst="rect">
                <a:avLst/>
              </a:prstGeom>
              <a:solidFill>
                <a:srgbClr val="9966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grpSp>
        <p:sp>
          <p:nvSpPr>
            <p:cNvPr id="2078" name="正方形/長方形 8"/>
            <p:cNvSpPr>
              <a:spLocks noChangeArrowheads="1"/>
            </p:cNvSpPr>
            <p:nvPr/>
          </p:nvSpPr>
          <p:spPr bwMode="auto">
            <a:xfrm>
              <a:off x="552076" y="1639888"/>
              <a:ext cx="610235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000" dirty="0"/>
                <a:t>○○○○○</a:t>
              </a:r>
              <a:r>
                <a:rPr lang="en-US" altLang="ja-JP" sz="1000" dirty="0"/>
                <a:t>……</a:t>
              </a:r>
            </a:p>
            <a:p>
              <a:pPr>
                <a:spcBef>
                  <a:spcPct val="0"/>
                </a:spcBef>
                <a:buFontTx/>
                <a:buNone/>
              </a:pPr>
              <a:r>
                <a:rPr lang="en-US" altLang="ja-JP" sz="1000" dirty="0"/>
                <a:t>※</a:t>
              </a:r>
              <a:r>
                <a:rPr lang="ja-JP" altLang="en-US" sz="1000" dirty="0"/>
                <a:t>　全体背景・目的も触れた上で、本年度の実施内容及び成果についてポイントを絞ってその概要を分かりやすく示して下さい。</a:t>
              </a:r>
            </a:p>
          </p:txBody>
        </p:sp>
        <p:sp>
          <p:nvSpPr>
            <p:cNvPr id="22" name="正方形/長方形 21"/>
            <p:cNvSpPr/>
            <p:nvPr/>
          </p:nvSpPr>
          <p:spPr bwMode="auto">
            <a:xfrm>
              <a:off x="738188" y="2720975"/>
              <a:ext cx="6102350" cy="577850"/>
            </a:xfrm>
            <a:prstGeom prst="rect">
              <a:avLst/>
            </a:prstGeom>
          </p:spPr>
          <p:txBody>
            <a:bodyPr>
              <a:spAutoFit/>
            </a:bodyPr>
            <a:lstStyle/>
            <a:p>
              <a:pPr>
                <a:defRPr/>
              </a:pPr>
              <a:r>
                <a:rPr lang="en-US" altLang="ja-JP" sz="1000" dirty="0"/>
                <a:t>To reduce the effect of strong geomagnetic activities such as geomagnetic storms, </a:t>
              </a:r>
              <a:r>
                <a:rPr lang="ja-JP" altLang="en-US" sz="1000" dirty="0"/>
                <a:t>○○○○○ ○○○○○</a:t>
              </a:r>
              <a:r>
                <a:rPr lang="en-US" altLang="ja-JP" sz="1000" dirty="0"/>
                <a:t>……</a:t>
              </a:r>
            </a:p>
            <a:p>
              <a:pPr>
                <a:defRPr/>
              </a:pPr>
              <a:endParaRPr lang="en-US" altLang="ja-JP" sz="1050" dirty="0"/>
            </a:p>
          </p:txBody>
        </p:sp>
      </p:grpSp>
      <p:sp>
        <p:nvSpPr>
          <p:cNvPr id="2051" name="Rectangle 52"/>
          <p:cNvSpPr>
            <a:spLocks noChangeArrowheads="1"/>
          </p:cNvSpPr>
          <p:nvPr/>
        </p:nvSpPr>
        <p:spPr bwMode="auto">
          <a:xfrm>
            <a:off x="5048250" y="5283200"/>
            <a:ext cx="1620838" cy="965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3" name="角丸四角形 32"/>
          <p:cNvSpPr/>
          <p:nvPr/>
        </p:nvSpPr>
        <p:spPr bwMode="auto">
          <a:xfrm>
            <a:off x="5068888" y="6337300"/>
            <a:ext cx="287337" cy="187325"/>
          </a:xfrm>
          <a:prstGeom prst="roundRect">
            <a:avLst/>
          </a:prstGeom>
          <a:solidFill>
            <a:srgbClr val="99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53" name="Text Box 41"/>
          <p:cNvSpPr txBox="1">
            <a:spLocks noChangeArrowheads="1"/>
          </p:cNvSpPr>
          <p:nvPr/>
        </p:nvSpPr>
        <p:spPr bwMode="auto">
          <a:xfrm>
            <a:off x="5003800" y="6292850"/>
            <a:ext cx="4238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b="1">
                <a:solidFill>
                  <a:schemeClr val="bg1"/>
                </a:solidFill>
              </a:rPr>
              <a:t>図</a:t>
            </a:r>
            <a:r>
              <a:rPr lang="en-US" altLang="ja-JP" sz="1000" b="1">
                <a:solidFill>
                  <a:schemeClr val="bg1"/>
                </a:solidFill>
              </a:rPr>
              <a:t>1</a:t>
            </a:r>
            <a:endParaRPr lang="ja-JP" altLang="en-US" sz="1000" b="1">
              <a:solidFill>
                <a:schemeClr val="bg1"/>
              </a:solidFill>
            </a:endParaRPr>
          </a:p>
        </p:txBody>
      </p:sp>
      <p:sp>
        <p:nvSpPr>
          <p:cNvPr id="2054" name="Text Box 41"/>
          <p:cNvSpPr txBox="1">
            <a:spLocks noChangeArrowheads="1"/>
          </p:cNvSpPr>
          <p:nvPr/>
        </p:nvSpPr>
        <p:spPr bwMode="auto">
          <a:xfrm>
            <a:off x="5297488" y="6292850"/>
            <a:ext cx="14509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900"/>
              <a:t>○○</a:t>
            </a:r>
            <a:r>
              <a:rPr lang="ja-JP" altLang="en-US" sz="900"/>
              <a:t>による○○生育状況</a:t>
            </a:r>
          </a:p>
        </p:txBody>
      </p:sp>
      <p:sp>
        <p:nvSpPr>
          <p:cNvPr id="2055" name="Text Box 56"/>
          <p:cNvSpPr txBox="1">
            <a:spLocks noChangeArrowheads="1"/>
          </p:cNvSpPr>
          <p:nvPr/>
        </p:nvSpPr>
        <p:spPr bwMode="auto">
          <a:xfrm>
            <a:off x="5091113" y="5643563"/>
            <a:ext cx="16208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a:t>写真や図</a:t>
            </a:r>
            <a:endParaRPr lang="en-US" altLang="ja-JP" sz="1000"/>
          </a:p>
          <a:p>
            <a:pPr eaLnBrk="1" hangingPunct="1">
              <a:spcBef>
                <a:spcPct val="50000"/>
              </a:spcBef>
              <a:buFontTx/>
              <a:buNone/>
            </a:pPr>
            <a:r>
              <a:rPr lang="ja-JP" altLang="en-US" sz="1000">
                <a:solidFill>
                  <a:srgbClr val="FF0000"/>
                </a:solidFill>
              </a:rPr>
              <a:t>１～２点に絞ってください</a:t>
            </a:r>
          </a:p>
        </p:txBody>
      </p:sp>
      <p:sp>
        <p:nvSpPr>
          <p:cNvPr id="2056" name="Rectangle 52"/>
          <p:cNvSpPr>
            <a:spLocks noChangeArrowheads="1"/>
          </p:cNvSpPr>
          <p:nvPr/>
        </p:nvSpPr>
        <p:spPr bwMode="auto">
          <a:xfrm>
            <a:off x="4689475" y="6605588"/>
            <a:ext cx="1976438" cy="16367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7" name="角丸四角形 46"/>
          <p:cNvSpPr/>
          <p:nvPr/>
        </p:nvSpPr>
        <p:spPr bwMode="auto">
          <a:xfrm>
            <a:off x="4710113" y="8310563"/>
            <a:ext cx="287337" cy="187325"/>
          </a:xfrm>
          <a:prstGeom prst="roundRect">
            <a:avLst/>
          </a:prstGeom>
          <a:solidFill>
            <a:srgbClr val="9966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58" name="Text Box 41"/>
          <p:cNvSpPr txBox="1">
            <a:spLocks noChangeArrowheads="1"/>
          </p:cNvSpPr>
          <p:nvPr/>
        </p:nvSpPr>
        <p:spPr bwMode="auto">
          <a:xfrm>
            <a:off x="4667250" y="8281988"/>
            <a:ext cx="4238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b="1">
                <a:solidFill>
                  <a:schemeClr val="bg1"/>
                </a:solidFill>
              </a:rPr>
              <a:t>図</a:t>
            </a:r>
            <a:r>
              <a:rPr lang="en-US" altLang="ja-JP" sz="1000" b="1">
                <a:solidFill>
                  <a:schemeClr val="bg1"/>
                </a:solidFill>
              </a:rPr>
              <a:t>2</a:t>
            </a:r>
            <a:endParaRPr lang="ja-JP" altLang="en-US" sz="1000" b="1">
              <a:solidFill>
                <a:schemeClr val="bg1"/>
              </a:solidFill>
            </a:endParaRPr>
          </a:p>
        </p:txBody>
      </p:sp>
      <p:sp>
        <p:nvSpPr>
          <p:cNvPr id="2059" name="Text Box 55"/>
          <p:cNvSpPr txBox="1">
            <a:spLocks noChangeArrowheads="1"/>
          </p:cNvSpPr>
          <p:nvPr/>
        </p:nvSpPr>
        <p:spPr bwMode="auto">
          <a:xfrm>
            <a:off x="4949825" y="8262938"/>
            <a:ext cx="1152525" cy="230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900"/>
              <a:t>○○</a:t>
            </a:r>
            <a:r>
              <a:rPr lang="ja-JP" altLang="en-US" sz="900"/>
              <a:t>のシステム</a:t>
            </a:r>
          </a:p>
        </p:txBody>
      </p:sp>
      <p:sp>
        <p:nvSpPr>
          <p:cNvPr id="2060" name="Text Box 57"/>
          <p:cNvSpPr txBox="1">
            <a:spLocks noChangeArrowheads="1"/>
          </p:cNvSpPr>
          <p:nvPr/>
        </p:nvSpPr>
        <p:spPr bwMode="auto">
          <a:xfrm>
            <a:off x="4949825" y="8410575"/>
            <a:ext cx="1836738"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900" dirty="0"/>
              <a:t>○○</a:t>
            </a:r>
            <a:r>
              <a:rPr lang="ja-JP" altLang="en-US" sz="900" dirty="0"/>
              <a:t>を行うことで○○ができる。</a:t>
            </a:r>
          </a:p>
        </p:txBody>
      </p:sp>
      <p:sp>
        <p:nvSpPr>
          <p:cNvPr id="2" name="角丸四角形吹き出し 1"/>
          <p:cNvSpPr/>
          <p:nvPr/>
        </p:nvSpPr>
        <p:spPr>
          <a:xfrm>
            <a:off x="4716463" y="468313"/>
            <a:ext cx="1949450" cy="409575"/>
          </a:xfrm>
          <a:prstGeom prst="wedgeRoundRectCallout">
            <a:avLst>
              <a:gd name="adj1" fmla="val -59547"/>
              <a:gd name="adj2" fmla="val 4070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b="1" dirty="0">
                <a:solidFill>
                  <a:srgbClr val="C00000"/>
                </a:solidFill>
              </a:rPr>
              <a:t>課題、代表者名　：１１</a:t>
            </a:r>
            <a:r>
              <a:rPr lang="en-US" altLang="ja-JP" sz="1200" b="1" dirty="0" err="1">
                <a:solidFill>
                  <a:srgbClr val="C00000"/>
                </a:solidFill>
              </a:rPr>
              <a:t>pt</a:t>
            </a:r>
            <a:endParaRPr lang="ja-JP" altLang="en-US" sz="1200" b="1" dirty="0">
              <a:solidFill>
                <a:srgbClr val="C00000"/>
              </a:solidFill>
            </a:endParaRPr>
          </a:p>
        </p:txBody>
      </p:sp>
      <p:sp>
        <p:nvSpPr>
          <p:cNvPr id="40" name="角丸四角形吹き出し 39"/>
          <p:cNvSpPr/>
          <p:nvPr/>
        </p:nvSpPr>
        <p:spPr>
          <a:xfrm>
            <a:off x="3689350" y="3035300"/>
            <a:ext cx="2520950" cy="409575"/>
          </a:xfrm>
          <a:prstGeom prst="wedgeRoundRectCallout">
            <a:avLst>
              <a:gd name="adj1" fmla="val -63053"/>
              <a:gd name="adj2" fmla="val 3373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b="1" dirty="0">
                <a:solidFill>
                  <a:srgbClr val="C00000"/>
                </a:solidFill>
              </a:rPr>
              <a:t>要旨、下記３項目　：１０</a:t>
            </a:r>
            <a:r>
              <a:rPr lang="en-US" altLang="ja-JP" sz="1200" b="1" dirty="0" err="1">
                <a:solidFill>
                  <a:srgbClr val="C00000"/>
                </a:solidFill>
              </a:rPr>
              <a:t>pt</a:t>
            </a:r>
            <a:endParaRPr lang="ja-JP" altLang="en-US" sz="1200" b="1" dirty="0">
              <a:solidFill>
                <a:srgbClr val="C00000"/>
              </a:solidFill>
            </a:endParaRP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682</Words>
  <Application>Microsoft Office PowerPoint</Application>
  <PresentationFormat>A4 210 x 297 mm</PresentationFormat>
  <Paragraphs>61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ＤＨＰ平成明朝体W7</vt:lpstr>
      <vt:lpstr>ＭＳ Ｐゴシック</vt:lpstr>
      <vt:lpstr>Arial</vt:lpstr>
      <vt:lpstr>標準デザイン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松本 恵理子</cp:lastModifiedBy>
  <cp:revision>59</cp:revision>
  <cp:lastPrinted>2016-01-16T06:45:26Z</cp:lastPrinted>
  <dcterms:created xsi:type="dcterms:W3CDTF">2008-04-01T06:32:28Z</dcterms:created>
  <dcterms:modified xsi:type="dcterms:W3CDTF">2025-12-18T04:12:13Z</dcterms:modified>
</cp:coreProperties>
</file>