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906000" type="A4"/>
  <p:notesSz cx="9945688" cy="6858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FFF99"/>
    <a:srgbClr val="FFFFCC"/>
    <a:srgbClr val="FFFF66"/>
    <a:srgbClr val="CC9900"/>
    <a:srgbClr val="990033"/>
    <a:srgbClr val="CC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3120" y="67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063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4038" y="0"/>
            <a:ext cx="4310062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EA01AD8-0FCB-4B86-8980-468B69B1C1D6}" type="datetimeFigureOut">
              <a:rPr lang="ja-JP" altLang="en-US"/>
              <a:pPr>
                <a:defRPr/>
              </a:pPr>
              <a:t>2025/1/17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4310063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4038" y="6513513"/>
            <a:ext cx="4310062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FD1C7E-1768-4BFA-9409-CA3AEA29C4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4024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5F8653-A935-46CF-937C-80C40385D37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990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B4CE75-B086-4883-8910-5A9EC0D81E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098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8E5E09-3F24-4863-997B-11C7AD1DF9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335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4BA18D-D0E3-4DCA-B03F-3883658BDB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3658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59A617-2D89-414C-8E27-98449863CA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9639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E29033-4639-4832-B163-E3EC0B6EE20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4798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2D931D-678E-4925-BB74-E01518D4136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8191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D88A7A-B947-40EA-BA8C-96AA1DA27E1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651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F64468-B4B4-42E0-8C72-9B3D2D3594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72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A135DA-3218-493B-8AA9-1217FF644C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6930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C8010-1208-4788-85BE-554FB65E33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298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6354905-7305-4930-A027-F74C51CB1A1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0" y="-44451"/>
            <a:ext cx="6875462" cy="9858376"/>
            <a:chOff x="0" y="-44451"/>
            <a:chExt cx="6875462" cy="9858376"/>
          </a:xfrm>
        </p:grpSpPr>
        <p:grpSp>
          <p:nvGrpSpPr>
            <p:cNvPr id="2050" name="グループ化 4"/>
            <p:cNvGrpSpPr>
              <a:grpSpLocks/>
            </p:cNvGrpSpPr>
            <p:nvPr/>
          </p:nvGrpSpPr>
          <p:grpSpPr bwMode="auto">
            <a:xfrm>
              <a:off x="0" y="-44451"/>
              <a:ext cx="6875462" cy="9858376"/>
              <a:chOff x="0" y="-7938"/>
              <a:chExt cx="6875462" cy="9858376"/>
            </a:xfrm>
          </p:grpSpPr>
          <p:sp>
            <p:nvSpPr>
              <p:cNvPr id="2063" name="Rectangle 4"/>
              <p:cNvSpPr>
                <a:spLocks noChangeArrowheads="1"/>
              </p:cNvSpPr>
              <p:nvPr/>
            </p:nvSpPr>
            <p:spPr bwMode="auto">
              <a:xfrm>
                <a:off x="0" y="-7938"/>
                <a:ext cx="6858000" cy="276226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>
                    <a:latin typeface="ＭＳ Ｐゴシック" panose="020B0600070205080204" pitchFamily="50" charset="-128"/>
                  </a:rPr>
                  <a:t>Report form for CEReS Overseas Joint Research Program 2024</a:t>
                </a:r>
                <a:endParaRPr lang="ja-JP" altLang="en-US" sz="1200" b="1" dirty="0">
                  <a:latin typeface="ＭＳ Ｐゴシック" panose="020B0600070205080204" pitchFamily="50" charset="-128"/>
                </a:endParaRPr>
              </a:p>
            </p:txBody>
          </p:sp>
          <p:sp>
            <p:nvSpPr>
              <p:cNvPr id="2064" name="Rectangle 5"/>
              <p:cNvSpPr>
                <a:spLocks noChangeArrowheads="1"/>
              </p:cNvSpPr>
              <p:nvPr/>
            </p:nvSpPr>
            <p:spPr bwMode="auto">
              <a:xfrm>
                <a:off x="44450" y="344488"/>
                <a:ext cx="6742113" cy="65722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ja-JP" sz="1200" dirty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100" b="1" dirty="0"/>
                  <a:t>【</a:t>
                </a:r>
                <a:r>
                  <a:rPr lang="en-US" altLang="ja-JP" sz="1100" dirty="0"/>
                  <a:t>Joint Research No.</a:t>
                </a:r>
                <a:r>
                  <a:rPr lang="ja-JP" altLang="en-US" sz="1100" dirty="0"/>
                  <a:t> ○○○○ </a:t>
                </a:r>
                <a:r>
                  <a:rPr lang="en-US" altLang="ja-JP" sz="1100" b="1" dirty="0"/>
                  <a:t>】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100" b="1" dirty="0"/>
                  <a:t>　</a:t>
                </a:r>
                <a:r>
                  <a:rPr lang="en-US" altLang="ja-JP" sz="1100" b="1" dirty="0"/>
                  <a:t>Title of Joint Research:  </a:t>
                </a:r>
                <a:r>
                  <a:rPr lang="en-US" altLang="ja-JP" sz="1100" dirty="0"/>
                  <a:t>Development of </a:t>
                </a:r>
                <a:r>
                  <a:rPr lang="ja-JP" altLang="en-US" sz="1100" dirty="0"/>
                  <a:t>・・・・・・・・ ○○○○○○</a:t>
                </a:r>
                <a:endParaRPr lang="en-US" altLang="ja-JP" sz="1100" dirty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200" dirty="0"/>
              </a:p>
            </p:txBody>
          </p:sp>
          <p:grpSp>
            <p:nvGrpSpPr>
              <p:cNvPr id="2065" name="Group 35"/>
              <p:cNvGrpSpPr>
                <a:grpSpLocks/>
              </p:cNvGrpSpPr>
              <p:nvPr/>
            </p:nvGrpSpPr>
            <p:grpSpPr bwMode="auto">
              <a:xfrm>
                <a:off x="106362" y="3009900"/>
                <a:ext cx="6769100" cy="73025"/>
                <a:chOff x="67" y="-474"/>
                <a:chExt cx="4264" cy="46"/>
              </a:xfrm>
            </p:grpSpPr>
            <p:sp>
              <p:nvSpPr>
                <p:cNvPr id="2082" name="Rectangle 6"/>
                <p:cNvSpPr>
                  <a:spLocks noChangeArrowheads="1"/>
                </p:cNvSpPr>
                <p:nvPr/>
              </p:nvSpPr>
              <p:spPr bwMode="auto">
                <a:xfrm>
                  <a:off x="699" y="-474"/>
                  <a:ext cx="3632" cy="46"/>
                </a:xfrm>
                <a:prstGeom prst="rect">
                  <a:avLst/>
                </a:prstGeom>
                <a:solidFill>
                  <a:srgbClr val="FFFF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800"/>
                </a:p>
              </p:txBody>
            </p:sp>
            <p:sp>
              <p:nvSpPr>
                <p:cNvPr id="2083" name="Rectangle 7"/>
                <p:cNvSpPr>
                  <a:spLocks noChangeArrowheads="1"/>
                </p:cNvSpPr>
                <p:nvPr/>
              </p:nvSpPr>
              <p:spPr bwMode="auto">
                <a:xfrm>
                  <a:off x="67" y="-474"/>
                  <a:ext cx="632" cy="46"/>
                </a:xfrm>
                <a:prstGeom prst="rect">
                  <a:avLst/>
                </a:prstGeom>
                <a:solidFill>
                  <a:srgbClr val="9966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800"/>
                </a:p>
              </p:txBody>
            </p:sp>
          </p:grpSp>
          <p:sp>
            <p:nvSpPr>
              <p:cNvPr id="2066" name="Rectangle 17"/>
              <p:cNvSpPr>
                <a:spLocks noChangeArrowheads="1"/>
              </p:cNvSpPr>
              <p:nvPr/>
            </p:nvSpPr>
            <p:spPr bwMode="auto">
              <a:xfrm>
                <a:off x="117475" y="3311526"/>
                <a:ext cx="719138" cy="1209935"/>
              </a:xfrm>
              <a:prstGeom prst="rect">
                <a:avLst/>
              </a:prstGeom>
              <a:solidFill>
                <a:srgbClr val="FFF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/>
                  <a:t>Back-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/>
                  <a:t>Ground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800" b="1" dirty="0"/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/>
                  <a:t>Objective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ja-JP" sz="800" b="1" dirty="0"/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 err="1"/>
                  <a:t>Methodo</a:t>
                </a:r>
                <a:r>
                  <a:rPr lang="en-US" altLang="ja-JP" sz="1200" b="1" dirty="0"/>
                  <a:t>-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/>
                  <a:t>logy</a:t>
                </a:r>
                <a:r>
                  <a:rPr lang="ja-JP" altLang="en-US" sz="1200" b="1" dirty="0"/>
                  <a:t> </a:t>
                </a:r>
              </a:p>
            </p:txBody>
          </p:sp>
          <p:sp>
            <p:nvSpPr>
              <p:cNvPr id="2067" name="Rectangle 18"/>
              <p:cNvSpPr>
                <a:spLocks noChangeArrowheads="1"/>
              </p:cNvSpPr>
              <p:nvPr/>
            </p:nvSpPr>
            <p:spPr bwMode="auto">
              <a:xfrm>
                <a:off x="325834" y="3082925"/>
                <a:ext cx="328613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2400" dirty="0">
                    <a:solidFill>
                      <a:srgbClr val="990033"/>
                    </a:solidFill>
                    <a:ea typeface="ＤＨＰ平成明朝体W7" pitchFamily="2" charset="-128"/>
                  </a:rPr>
                  <a:t>１</a:t>
                </a:r>
              </a:p>
            </p:txBody>
          </p:sp>
          <p:sp>
            <p:nvSpPr>
              <p:cNvPr id="2068" name="Rectangle 21"/>
              <p:cNvSpPr>
                <a:spLocks noChangeArrowheads="1"/>
              </p:cNvSpPr>
              <p:nvPr/>
            </p:nvSpPr>
            <p:spPr bwMode="auto">
              <a:xfrm>
                <a:off x="111522" y="5283720"/>
                <a:ext cx="719137" cy="719138"/>
              </a:xfrm>
              <a:prstGeom prst="rect">
                <a:avLst/>
              </a:prstGeom>
              <a:solidFill>
                <a:srgbClr val="FFF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 err="1"/>
                  <a:t>Conclu</a:t>
                </a:r>
                <a:r>
                  <a:rPr lang="en-US" altLang="ja-JP" sz="1200" b="1" dirty="0"/>
                  <a:t>-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 err="1"/>
                  <a:t>sions</a:t>
                </a:r>
                <a:endParaRPr lang="ja-JP" altLang="en-US" sz="1200" b="1" dirty="0"/>
              </a:p>
            </p:txBody>
          </p:sp>
          <p:sp>
            <p:nvSpPr>
              <p:cNvPr id="2069" name="Rectangle 22"/>
              <p:cNvSpPr>
                <a:spLocks noChangeArrowheads="1"/>
              </p:cNvSpPr>
              <p:nvPr/>
            </p:nvSpPr>
            <p:spPr bwMode="auto">
              <a:xfrm>
                <a:off x="286147" y="5020195"/>
                <a:ext cx="3683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2400">
                    <a:solidFill>
                      <a:srgbClr val="990033"/>
                    </a:solidFill>
                    <a:ea typeface="ＤＨＰ平成明朝体W7" pitchFamily="2" charset="-128"/>
                  </a:rPr>
                  <a:t>２</a:t>
                </a:r>
              </a:p>
            </p:txBody>
          </p:sp>
          <p:sp>
            <p:nvSpPr>
              <p:cNvPr id="2070" name="Rectangle 24"/>
              <p:cNvSpPr>
                <a:spLocks noChangeArrowheads="1"/>
              </p:cNvSpPr>
              <p:nvPr/>
            </p:nvSpPr>
            <p:spPr bwMode="auto">
              <a:xfrm>
                <a:off x="38100" y="8874919"/>
                <a:ext cx="719138" cy="719137"/>
              </a:xfrm>
              <a:prstGeom prst="rect">
                <a:avLst/>
              </a:prstGeom>
              <a:solidFill>
                <a:srgbClr val="FFF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/>
                  <a:t>Effect/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/>
                  <a:t>Outcome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200" b="1" dirty="0"/>
              </a:p>
            </p:txBody>
          </p:sp>
          <p:sp>
            <p:nvSpPr>
              <p:cNvPr id="2071" name="Rectangle 25"/>
              <p:cNvSpPr>
                <a:spLocks noChangeArrowheads="1"/>
              </p:cNvSpPr>
              <p:nvPr/>
            </p:nvSpPr>
            <p:spPr bwMode="auto">
              <a:xfrm>
                <a:off x="211138" y="8611394"/>
                <a:ext cx="369887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2400">
                    <a:solidFill>
                      <a:srgbClr val="990033"/>
                    </a:solidFill>
                    <a:ea typeface="ＤＨＰ平成明朝体W7" pitchFamily="2" charset="-128"/>
                  </a:rPr>
                  <a:t>３</a:t>
                </a:r>
              </a:p>
            </p:txBody>
          </p:sp>
          <p:sp>
            <p:nvSpPr>
              <p:cNvPr id="2072" name="Rectangle 27"/>
              <p:cNvSpPr>
                <a:spLocks noChangeArrowheads="1"/>
              </p:cNvSpPr>
              <p:nvPr/>
            </p:nvSpPr>
            <p:spPr bwMode="auto">
              <a:xfrm>
                <a:off x="881063" y="3225317"/>
                <a:ext cx="5905500" cy="187169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50" dirty="0"/>
                  <a:t>The background of this study</a:t>
                </a:r>
                <a:r>
                  <a:rPr lang="ja-JP" altLang="en-US" sz="1050" dirty="0"/>
                  <a:t>　</a:t>
                </a:r>
                <a:r>
                  <a:rPr lang="en-US" altLang="ja-JP" sz="1050" dirty="0"/>
                  <a:t>is</a:t>
                </a:r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5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5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50" dirty="0"/>
                  <a:t>The objective of this study is </a:t>
                </a:r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5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5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50" dirty="0"/>
                  <a:t>The methodology of this study is</a:t>
                </a:r>
                <a:endParaRPr lang="ja-JP" altLang="en-US" sz="1050" dirty="0"/>
              </a:p>
            </p:txBody>
          </p:sp>
          <p:sp>
            <p:nvSpPr>
              <p:cNvPr id="2073" name="Rectangle 28"/>
              <p:cNvSpPr>
                <a:spLocks noChangeArrowheads="1"/>
              </p:cNvSpPr>
              <p:nvPr/>
            </p:nvSpPr>
            <p:spPr bwMode="auto">
              <a:xfrm>
                <a:off x="866775" y="5193531"/>
                <a:ext cx="5905500" cy="350388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fontAlgn="t" hangingPunct="1">
                  <a:spcBef>
                    <a:spcPct val="0"/>
                  </a:spcBef>
                  <a:buNone/>
                </a:pPr>
                <a:r>
                  <a:rPr lang="en-US" altLang="ja-JP" sz="1000" dirty="0"/>
                  <a:t>Brief descriptions of three (at maximum) conclusions</a:t>
                </a:r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00" dirty="0"/>
                  <a:t>Conclusion1</a:t>
                </a:r>
                <a:endParaRPr lang="ja-JP" altLang="en-US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00" dirty="0"/>
                  <a:t>Conclusion 2</a:t>
                </a:r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00" dirty="0"/>
                  <a:t>Conclusion 3</a:t>
                </a:r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ja-JP" altLang="en-US" sz="1000" dirty="0"/>
              </a:p>
            </p:txBody>
          </p:sp>
          <p:sp>
            <p:nvSpPr>
              <p:cNvPr id="2074" name="Rectangle 34"/>
              <p:cNvSpPr>
                <a:spLocks noChangeArrowheads="1"/>
              </p:cNvSpPr>
              <p:nvPr/>
            </p:nvSpPr>
            <p:spPr bwMode="auto">
              <a:xfrm>
                <a:off x="866775" y="8783638"/>
                <a:ext cx="5905500" cy="9017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00" dirty="0"/>
                  <a:t>(examples)</a:t>
                </a:r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00" dirty="0"/>
                  <a:t>The result of this study is applied to ---</a:t>
                </a:r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00" dirty="0"/>
                  <a:t>The developed method is applied to  ---</a:t>
                </a:r>
              </a:p>
            </p:txBody>
          </p:sp>
          <p:sp>
            <p:nvSpPr>
              <p:cNvPr id="2075" name="Rectangle 5"/>
              <p:cNvSpPr>
                <a:spLocks noChangeArrowheads="1"/>
              </p:cNvSpPr>
              <p:nvPr/>
            </p:nvSpPr>
            <p:spPr bwMode="auto">
              <a:xfrm>
                <a:off x="44450" y="1065213"/>
                <a:ext cx="6742113" cy="5143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100" b="1" dirty="0"/>
                  <a:t>Name of Principal Investigator: 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100" b="1" dirty="0"/>
                  <a:t>            </a:t>
                </a:r>
                <a:r>
                  <a:rPr lang="en-US" altLang="ja-JP" sz="1100" dirty="0"/>
                  <a:t>James Smith </a:t>
                </a:r>
                <a:r>
                  <a:rPr lang="ja-JP" altLang="en-US" sz="1100" dirty="0"/>
                  <a:t>　（</a:t>
                </a:r>
                <a:r>
                  <a:rPr lang="en-US" altLang="ja-JP" sz="1100" dirty="0"/>
                  <a:t>Institute of </a:t>
                </a:r>
                <a:r>
                  <a:rPr lang="ja-JP" altLang="en-US" sz="1100" dirty="0"/>
                  <a:t>△△</a:t>
                </a:r>
                <a:r>
                  <a:rPr lang="en-US" altLang="ja-JP" sz="1100" dirty="0"/>
                  <a:t>, </a:t>
                </a:r>
                <a:r>
                  <a:rPr lang="ja-JP" altLang="en-US" sz="1100" dirty="0"/>
                  <a:t>○○ </a:t>
                </a:r>
                <a:r>
                  <a:rPr lang="en-US" altLang="ja-JP" sz="1100" dirty="0"/>
                  <a:t>University</a:t>
                </a:r>
                <a:r>
                  <a:rPr lang="ja-JP" altLang="en-US" sz="1100" dirty="0"/>
                  <a:t>  ）</a:t>
                </a:r>
              </a:p>
            </p:txBody>
          </p:sp>
          <p:sp>
            <p:nvSpPr>
              <p:cNvPr id="49" name="Rectangle 27"/>
              <p:cNvSpPr>
                <a:spLocks noChangeArrowheads="1"/>
              </p:cNvSpPr>
              <p:nvPr/>
            </p:nvSpPr>
            <p:spPr bwMode="auto">
              <a:xfrm>
                <a:off x="44450" y="1639888"/>
                <a:ext cx="6742113" cy="126139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solid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fontAlgn="t" hangingPunct="1">
                  <a:defRPr/>
                </a:pPr>
                <a:r>
                  <a:rPr lang="en-US" altLang="ja-JP" sz="1050" dirty="0"/>
                  <a:t>【</a:t>
                </a:r>
                <a:r>
                  <a:rPr lang="en-US" altLang="ja-JP" sz="1050" b="1" dirty="0"/>
                  <a:t>Abstract</a:t>
                </a:r>
                <a:r>
                  <a:rPr lang="en-US" altLang="ja-JP" sz="1050" dirty="0"/>
                  <a:t>】 (Approximately 100 words)</a:t>
                </a:r>
              </a:p>
              <a:p>
                <a:pPr eaLnBrk="1" fontAlgn="t" hangingPunct="1">
                  <a:defRPr/>
                </a:pPr>
                <a:endParaRPr lang="en-US" altLang="ja-JP" sz="1050" dirty="0"/>
              </a:p>
              <a:p>
                <a:pPr eaLnBrk="1" fontAlgn="t" hangingPunct="1">
                  <a:defRPr/>
                </a:pPr>
                <a:endParaRPr lang="en-US" altLang="ja-JP" sz="1050" dirty="0"/>
              </a:p>
              <a:p>
                <a:pPr eaLnBrk="1" fontAlgn="t" hangingPunct="1">
                  <a:defRPr/>
                </a:pPr>
                <a:endParaRPr lang="ja-JP" altLang="en-US" sz="1050" dirty="0"/>
              </a:p>
            </p:txBody>
          </p:sp>
          <p:grpSp>
            <p:nvGrpSpPr>
              <p:cNvPr id="2077" name="Group 35"/>
              <p:cNvGrpSpPr>
                <a:grpSpLocks/>
              </p:cNvGrpSpPr>
              <p:nvPr/>
            </p:nvGrpSpPr>
            <p:grpSpPr bwMode="auto">
              <a:xfrm>
                <a:off x="38100" y="9777413"/>
                <a:ext cx="6769100" cy="73025"/>
                <a:chOff x="24" y="523"/>
                <a:chExt cx="4264" cy="46"/>
              </a:xfrm>
            </p:grpSpPr>
            <p:sp>
              <p:nvSpPr>
                <p:cNvPr id="2080" name="Rectangle 6"/>
                <p:cNvSpPr>
                  <a:spLocks noChangeArrowheads="1"/>
                </p:cNvSpPr>
                <p:nvPr/>
              </p:nvSpPr>
              <p:spPr bwMode="auto">
                <a:xfrm>
                  <a:off x="656" y="523"/>
                  <a:ext cx="3632" cy="46"/>
                </a:xfrm>
                <a:prstGeom prst="rect">
                  <a:avLst/>
                </a:prstGeom>
                <a:solidFill>
                  <a:srgbClr val="FFFF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800"/>
                </a:p>
              </p:txBody>
            </p:sp>
            <p:sp>
              <p:nvSpPr>
                <p:cNvPr id="2081" name="Rectangle 7"/>
                <p:cNvSpPr>
                  <a:spLocks noChangeArrowheads="1"/>
                </p:cNvSpPr>
                <p:nvPr/>
              </p:nvSpPr>
              <p:spPr bwMode="auto">
                <a:xfrm>
                  <a:off x="24" y="523"/>
                  <a:ext cx="632" cy="46"/>
                </a:xfrm>
                <a:prstGeom prst="rect">
                  <a:avLst/>
                </a:prstGeom>
                <a:solidFill>
                  <a:srgbClr val="9966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800"/>
                </a:p>
              </p:txBody>
            </p:sp>
          </p:grpSp>
        </p:grpSp>
        <p:sp>
          <p:nvSpPr>
            <p:cNvPr id="2051" name="Rectangle 52"/>
            <p:cNvSpPr>
              <a:spLocks noChangeArrowheads="1"/>
            </p:cNvSpPr>
            <p:nvPr/>
          </p:nvSpPr>
          <p:spPr bwMode="auto">
            <a:xfrm>
              <a:off x="5048250" y="5283200"/>
              <a:ext cx="1620838" cy="965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33" name="角丸四角形 32"/>
            <p:cNvSpPr/>
            <p:nvPr/>
          </p:nvSpPr>
          <p:spPr bwMode="auto">
            <a:xfrm>
              <a:off x="4997450" y="6337300"/>
              <a:ext cx="358775" cy="187325"/>
            </a:xfrm>
            <a:prstGeom prst="roundRect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053" name="Text Box 41"/>
            <p:cNvSpPr txBox="1">
              <a:spLocks noChangeArrowheads="1"/>
            </p:cNvSpPr>
            <p:nvPr/>
          </p:nvSpPr>
          <p:spPr bwMode="auto">
            <a:xfrm>
              <a:off x="4946749" y="6292850"/>
              <a:ext cx="64690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000" b="1" dirty="0">
                  <a:solidFill>
                    <a:schemeClr val="bg1"/>
                  </a:solidFill>
                </a:rPr>
                <a:t>Fig.1</a:t>
              </a:r>
              <a:endParaRPr lang="ja-JP" alt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2054" name="Text Box 41"/>
            <p:cNvSpPr txBox="1">
              <a:spLocks noChangeArrowheads="1"/>
            </p:cNvSpPr>
            <p:nvPr/>
          </p:nvSpPr>
          <p:spPr bwMode="auto">
            <a:xfrm>
              <a:off x="5297488" y="6292850"/>
              <a:ext cx="1450975" cy="231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900" dirty="0"/>
                <a:t>Caption of Figure 1</a:t>
              </a:r>
              <a:endParaRPr lang="ja-JP" altLang="en-US" sz="900" dirty="0"/>
            </a:p>
          </p:txBody>
        </p:sp>
        <p:sp>
          <p:nvSpPr>
            <p:cNvPr id="2055" name="Text Box 56"/>
            <p:cNvSpPr txBox="1">
              <a:spLocks noChangeArrowheads="1"/>
            </p:cNvSpPr>
            <p:nvPr/>
          </p:nvSpPr>
          <p:spPr bwMode="auto">
            <a:xfrm>
              <a:off x="5091113" y="5643563"/>
              <a:ext cx="162083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000" dirty="0"/>
                <a:t>One or Two figures or photos at maximum</a:t>
              </a:r>
              <a:endParaRPr lang="ja-JP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056" name="Rectangle 52"/>
            <p:cNvSpPr>
              <a:spLocks noChangeArrowheads="1"/>
            </p:cNvSpPr>
            <p:nvPr/>
          </p:nvSpPr>
          <p:spPr bwMode="auto">
            <a:xfrm>
              <a:off x="4689475" y="6605588"/>
              <a:ext cx="1976438" cy="16367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47" name="角丸四角形 46"/>
            <p:cNvSpPr/>
            <p:nvPr/>
          </p:nvSpPr>
          <p:spPr bwMode="auto">
            <a:xfrm>
              <a:off x="4643439" y="8310563"/>
              <a:ext cx="354012" cy="187325"/>
            </a:xfrm>
            <a:prstGeom prst="roundRect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058" name="Text Box 41"/>
            <p:cNvSpPr txBox="1">
              <a:spLocks noChangeArrowheads="1"/>
            </p:cNvSpPr>
            <p:nvPr/>
          </p:nvSpPr>
          <p:spPr bwMode="auto">
            <a:xfrm>
              <a:off x="4591049" y="8281114"/>
              <a:ext cx="58578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000" b="1" dirty="0">
                  <a:solidFill>
                    <a:schemeClr val="bg1"/>
                  </a:solidFill>
                </a:rPr>
                <a:t>Fig.2</a:t>
              </a:r>
              <a:endParaRPr lang="ja-JP" alt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2060" name="Text Box 57"/>
            <p:cNvSpPr txBox="1">
              <a:spLocks noChangeArrowheads="1"/>
            </p:cNvSpPr>
            <p:nvPr/>
          </p:nvSpPr>
          <p:spPr bwMode="auto">
            <a:xfrm>
              <a:off x="5091113" y="8288336"/>
              <a:ext cx="1240631" cy="231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900" dirty="0"/>
                <a:t>Caption of Figure 2</a:t>
              </a:r>
              <a:endParaRPr lang="ja-JP" altLang="en-US" sz="900" dirty="0"/>
            </a:p>
          </p:txBody>
        </p:sp>
        <p:sp>
          <p:nvSpPr>
            <p:cNvPr id="2" name="角丸四角形吹き出し 1"/>
            <p:cNvSpPr/>
            <p:nvPr/>
          </p:nvSpPr>
          <p:spPr>
            <a:xfrm>
              <a:off x="4643438" y="355600"/>
              <a:ext cx="1949450" cy="409575"/>
            </a:xfrm>
            <a:prstGeom prst="wedgeRoundRectCallout">
              <a:avLst>
                <a:gd name="adj1" fmla="val -59547"/>
                <a:gd name="adj2" fmla="val 40703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ja-JP" sz="1200" b="1" dirty="0">
                  <a:solidFill>
                    <a:srgbClr val="C00000"/>
                  </a:solidFill>
                </a:rPr>
                <a:t>Font size</a:t>
              </a:r>
              <a:r>
                <a:rPr lang="ja-JP" altLang="en-US" sz="1200" b="1" dirty="0">
                  <a:solidFill>
                    <a:srgbClr val="C00000"/>
                  </a:solidFill>
                </a:rPr>
                <a:t>：１１</a:t>
              </a:r>
              <a:r>
                <a:rPr lang="en-US" altLang="ja-JP" sz="1200" b="1" dirty="0" err="1">
                  <a:solidFill>
                    <a:srgbClr val="C00000"/>
                  </a:solidFill>
                </a:rPr>
                <a:t>pt</a:t>
              </a:r>
              <a:endParaRPr lang="ja-JP" alt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40" name="角丸四角形吹き出し 39"/>
            <p:cNvSpPr/>
            <p:nvPr/>
          </p:nvSpPr>
          <p:spPr>
            <a:xfrm>
              <a:off x="3171825" y="2067718"/>
              <a:ext cx="2520950" cy="409575"/>
            </a:xfrm>
            <a:prstGeom prst="wedgeRoundRectCallout">
              <a:avLst>
                <a:gd name="adj1" fmla="val -63053"/>
                <a:gd name="adj2" fmla="val 33730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ja-JP" sz="1200" b="1" dirty="0">
                  <a:solidFill>
                    <a:srgbClr val="C00000"/>
                  </a:solidFill>
                </a:rPr>
                <a:t>Font size</a:t>
              </a:r>
              <a:r>
                <a:rPr lang="ja-JP" altLang="en-US" sz="1200" b="1" dirty="0">
                  <a:solidFill>
                    <a:srgbClr val="C00000"/>
                  </a:solidFill>
                </a:rPr>
                <a:t>： １０</a:t>
              </a:r>
              <a:r>
                <a:rPr lang="en-US" altLang="ja-JP" sz="1200" b="1" dirty="0">
                  <a:solidFill>
                    <a:srgbClr val="C00000"/>
                  </a:solidFill>
                </a:rPr>
                <a:t>.</a:t>
              </a:r>
              <a:r>
                <a:rPr lang="ja-JP" altLang="en-US" sz="1200" b="1" dirty="0">
                  <a:solidFill>
                    <a:srgbClr val="C00000"/>
                  </a:solidFill>
                </a:rPr>
                <a:t>５</a:t>
              </a:r>
              <a:r>
                <a:rPr lang="en-US" altLang="ja-JP" sz="1200" b="1" dirty="0" err="1">
                  <a:solidFill>
                    <a:srgbClr val="C00000"/>
                  </a:solidFill>
                </a:rPr>
                <a:t>pt</a:t>
              </a:r>
              <a:endParaRPr lang="ja-JP" alt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42" name="角丸四角形吹き出し 41"/>
            <p:cNvSpPr/>
            <p:nvPr/>
          </p:nvSpPr>
          <p:spPr>
            <a:xfrm>
              <a:off x="4241006" y="1065213"/>
              <a:ext cx="1949450" cy="409575"/>
            </a:xfrm>
            <a:prstGeom prst="wedgeRoundRectCallout">
              <a:avLst>
                <a:gd name="adj1" fmla="val -59547"/>
                <a:gd name="adj2" fmla="val 40703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ja-JP" sz="1200" b="1" dirty="0">
                  <a:solidFill>
                    <a:srgbClr val="C00000"/>
                  </a:solidFill>
                </a:rPr>
                <a:t>Font size</a:t>
              </a:r>
              <a:r>
                <a:rPr lang="ja-JP" altLang="en-US" sz="1200" b="1" dirty="0">
                  <a:solidFill>
                    <a:srgbClr val="C00000"/>
                  </a:solidFill>
                </a:rPr>
                <a:t>：１１</a:t>
              </a:r>
              <a:r>
                <a:rPr lang="en-US" altLang="ja-JP" sz="1200" b="1" dirty="0" err="1">
                  <a:solidFill>
                    <a:srgbClr val="C00000"/>
                  </a:solidFill>
                </a:rPr>
                <a:t>pt</a:t>
              </a:r>
              <a:endParaRPr lang="ja-JP" alt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43" name="角丸四角形吹き出し 42"/>
            <p:cNvSpPr/>
            <p:nvPr/>
          </p:nvSpPr>
          <p:spPr>
            <a:xfrm>
              <a:off x="3686274" y="3841092"/>
              <a:ext cx="2520950" cy="409575"/>
            </a:xfrm>
            <a:prstGeom prst="wedgeRoundRectCallout">
              <a:avLst>
                <a:gd name="adj1" fmla="val -63053"/>
                <a:gd name="adj2" fmla="val 33730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ja-JP" sz="1200" b="1" dirty="0">
                  <a:solidFill>
                    <a:srgbClr val="C00000"/>
                  </a:solidFill>
                </a:rPr>
                <a:t>Font size</a:t>
              </a:r>
              <a:r>
                <a:rPr lang="ja-JP" altLang="en-US" sz="1200" b="1" dirty="0">
                  <a:solidFill>
                    <a:srgbClr val="C00000"/>
                  </a:solidFill>
                </a:rPr>
                <a:t>： １０</a:t>
              </a:r>
              <a:r>
                <a:rPr lang="en-US" altLang="ja-JP" sz="1200" b="1" dirty="0">
                  <a:solidFill>
                    <a:srgbClr val="C00000"/>
                  </a:solidFill>
                </a:rPr>
                <a:t>.</a:t>
              </a:r>
              <a:r>
                <a:rPr lang="ja-JP" altLang="en-US" sz="1200" b="1" dirty="0">
                  <a:solidFill>
                    <a:srgbClr val="C00000"/>
                  </a:solidFill>
                </a:rPr>
                <a:t>５</a:t>
              </a:r>
              <a:r>
                <a:rPr lang="en-US" altLang="ja-JP" sz="1200" b="1" dirty="0" err="1">
                  <a:solidFill>
                    <a:srgbClr val="C00000"/>
                  </a:solidFill>
                </a:rPr>
                <a:t>pt</a:t>
              </a:r>
              <a:endParaRPr lang="ja-JP" altLang="en-US" sz="1200" b="1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177</Words>
  <Application>Microsoft Office PowerPoint</Application>
  <PresentationFormat>A4 210 x 297 mm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ＤＨＰ平成明朝体W7</vt:lpstr>
      <vt:lpstr>ＭＳ Ｐゴシック</vt:lpstr>
      <vt:lpstr>Arial</vt:lpstr>
      <vt:lpstr>標準デザイン</vt:lpstr>
      <vt:lpstr>PowerPoint プレゼンテーション</vt:lpstr>
    </vt:vector>
  </TitlesOfParts>
  <Company>農林水産省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農林水産省</dc:creator>
  <cp:lastModifiedBy>松本 恵理子</cp:lastModifiedBy>
  <cp:revision>68</cp:revision>
  <cp:lastPrinted>2016-01-16T06:45:26Z</cp:lastPrinted>
  <dcterms:created xsi:type="dcterms:W3CDTF">2008-04-01T06:32:28Z</dcterms:created>
  <dcterms:modified xsi:type="dcterms:W3CDTF">2025-01-17T01:12:44Z</dcterms:modified>
</cp:coreProperties>
</file>